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83" r:id="rId24"/>
    <p:sldId id="284" r:id="rId25"/>
    <p:sldId id="281" r:id="rId26"/>
    <p:sldId id="285" r:id="rId27"/>
    <p:sldId id="277" r:id="rId28"/>
    <p:sldId id="278" r:id="rId29"/>
    <p:sldId id="279" r:id="rId30"/>
    <p:sldId id="280" r:id="rId31"/>
    <p:sldId id="29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7" r:id="rId40"/>
    <p:sldId id="293" r:id="rId41"/>
    <p:sldId id="294" r:id="rId42"/>
    <p:sldId id="296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397D2-1A7A-4AE8-BF4D-4A4CED872772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4699-9CFF-48D4-B6F6-5BF0F64B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19A4-6FDB-4039-824C-018457A24685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49D4-B815-4680-A65F-FF48B943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6D8A-9A76-4FC7-92E4-6BF7CD3CEF10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00A4-3AB3-47CE-80B2-D80BD3DAB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A2E-5AFE-4242-8912-D5BF785574CB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9667-81E0-4767-A6B2-9D3FB9FB2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7FDA-C51F-465D-ADD1-FF84F80D98AF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ABB0-8C92-446C-88EB-472B3328A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296AF-8F84-4DD0-A1D1-8552E68871D4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A654-0CB1-4DF8-8D77-E5C847AEC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6FBD-E982-4D3A-91DD-1FDBAB88EC9E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061C-AF64-41B8-91E6-86B4B817C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7F96-E816-473B-9A7B-41D21A232967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3878E-503F-4627-87DA-09D8C71B0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223CD-BB8A-4545-8281-109EED4944D5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24985-79A6-4AC1-BF13-74ADC1752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3A97-F4F4-40DC-9F0D-1F1BBA23B539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2A42-F8B0-4880-9246-AC40D9ED0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EAD02-21A4-40D4-A62A-27BA4926BB65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35BC-1638-403E-8D02-9D916C7F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B4F2-8AB5-469A-9C40-6D764DB8C005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37CD-6861-44D7-9F02-DC4CB562D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0A1BB24-CAA7-4900-A9CF-591F95B7028A}" type="datetimeFigureOut">
              <a:rPr lang="en-US"/>
              <a:pPr>
                <a:defRPr/>
              </a:pPr>
              <a:t>5/1/2011</a:t>
            </a:fld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4797FA-9D29-488F-8DA7-4B4AEA0F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01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01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1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02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02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02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02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02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02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reporteronline.com/articles/2009/08/24/news/srv0000006024187.txt?viewmode=fullsto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Alcohol and Other Drugs:</a:t>
            </a:r>
            <a:b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 and Instructional Strategies for Middle and High School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41463" y="3676650"/>
            <a:ext cx="5984875" cy="141605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8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Bobby Tomlinson &amp; Eric Halahan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Areas: High School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Much of the of high school content will be similar to middle school</a:t>
            </a:r>
          </a:p>
          <a:p>
            <a:pPr lvl="1" eaLnBrk="1" hangingPunct="1"/>
            <a:r>
              <a:rPr lang="en-US" smtClean="0"/>
              <a:t>Review</a:t>
            </a:r>
          </a:p>
          <a:p>
            <a:pPr lvl="1" eaLnBrk="1" hangingPunct="1"/>
            <a:r>
              <a:rPr lang="en-US" smtClean="0"/>
              <a:t>Readdress</a:t>
            </a:r>
          </a:p>
          <a:p>
            <a:pPr lvl="1" eaLnBrk="1" hangingPunct="1"/>
            <a:r>
              <a:rPr lang="en-US" smtClean="0"/>
              <a:t>Reinforce</a:t>
            </a:r>
          </a:p>
          <a:p>
            <a:pPr eaLnBrk="1" hangingPunct="1"/>
            <a:r>
              <a:rPr lang="en-US" smtClean="0"/>
              <a:t>New factors will influence content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for High School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Term and Long Term benefits and risks of medicinal drugs</a:t>
            </a:r>
          </a:p>
          <a:p>
            <a:pPr lvl="1" eaLnBrk="1" hangingPunct="1"/>
            <a:r>
              <a:rPr lang="en-US" smtClean="0"/>
              <a:t>The content will be similar to the middle school</a:t>
            </a:r>
          </a:p>
          <a:p>
            <a:pPr lvl="1" eaLnBrk="1" hangingPunct="1"/>
            <a:r>
              <a:rPr lang="en-US" smtClean="0"/>
              <a:t>Different problems may arise with older age</a:t>
            </a:r>
          </a:p>
          <a:p>
            <a:pPr lvl="1" eaLnBrk="1" hangingPunct="1"/>
            <a:r>
              <a:rPr lang="en-US" smtClean="0"/>
              <a:t>Different problems with a different set of peers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05800" cy="5897563"/>
          </a:xfrm>
        </p:spPr>
        <p:txBody>
          <a:bodyPr/>
          <a:lstStyle/>
          <a:p>
            <a:pPr eaLnBrk="1" hangingPunct="1"/>
            <a:r>
              <a:rPr lang="en-US" smtClean="0"/>
              <a:t>Short Term and Long Term benefits and risks of medicinal drugs</a:t>
            </a:r>
          </a:p>
          <a:p>
            <a:pPr lvl="1" eaLnBrk="1" hangingPunct="1"/>
            <a:r>
              <a:rPr lang="en-US" smtClean="0"/>
              <a:t>Risks of dependence and addiction</a:t>
            </a:r>
          </a:p>
          <a:p>
            <a:pPr lvl="2" eaLnBrk="1" hangingPunct="1"/>
            <a:r>
              <a:rPr lang="en-US" smtClean="0"/>
              <a:t>Children need to know the problems with addiction</a:t>
            </a:r>
          </a:p>
          <a:p>
            <a:pPr lvl="2" eaLnBrk="1" hangingPunct="1"/>
            <a:r>
              <a:rPr lang="en-US" smtClean="0"/>
              <a:t>Dangers of addiction to medicinal drugs</a:t>
            </a:r>
          </a:p>
          <a:p>
            <a:pPr lvl="1" eaLnBrk="1" hangingPunct="1"/>
            <a:r>
              <a:rPr lang="en-US" smtClean="0"/>
              <a:t>Importance of taking medications as described</a:t>
            </a:r>
          </a:p>
          <a:p>
            <a:pPr lvl="2" eaLnBrk="1" hangingPunct="1"/>
            <a:r>
              <a:rPr lang="en-US" smtClean="0"/>
              <a:t>How to take the drugs</a:t>
            </a:r>
          </a:p>
          <a:p>
            <a:pPr lvl="2" eaLnBrk="1" hangingPunct="1"/>
            <a:r>
              <a:rPr lang="en-US" smtClean="0"/>
              <a:t>The right dosage</a:t>
            </a:r>
          </a:p>
          <a:p>
            <a:pPr lvl="1" eaLnBrk="1" hangingPunct="1"/>
            <a:r>
              <a:rPr lang="en-US" smtClean="0"/>
              <a:t>Using caution in taking multiple medications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for High School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Short Term and Long term effects of AOD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High school students care about both short term and long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Students have begun to think about their futures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Need to know how AOD can affect their lives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Relationships between AOD and other aspects of life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458200" cy="6248400"/>
          </a:xfrm>
        </p:spPr>
        <p:txBody>
          <a:bodyPr/>
          <a:lstStyle/>
          <a:p>
            <a:pPr eaLnBrk="1" hangingPunct="1"/>
            <a:r>
              <a:rPr lang="en-US" smtClean="0"/>
              <a:t>Short Term and Long term effects of AOD use</a:t>
            </a:r>
          </a:p>
          <a:p>
            <a:pPr lvl="1" eaLnBrk="1" hangingPunct="1"/>
            <a:r>
              <a:rPr lang="en-US" smtClean="0"/>
              <a:t>Risks of dependence and addiction</a:t>
            </a:r>
          </a:p>
          <a:p>
            <a:pPr lvl="1" eaLnBrk="1" hangingPunct="1"/>
            <a:r>
              <a:rPr lang="en-US" smtClean="0"/>
              <a:t>Physical and social effects of AOD</a:t>
            </a:r>
          </a:p>
          <a:p>
            <a:pPr lvl="2" eaLnBrk="1" hangingPunct="1"/>
            <a:r>
              <a:rPr lang="en-US" smtClean="0"/>
              <a:t>At this age physical well being is very important</a:t>
            </a:r>
          </a:p>
          <a:p>
            <a:pPr lvl="2" eaLnBrk="1" hangingPunct="1"/>
            <a:r>
              <a:rPr lang="en-US" smtClean="0"/>
              <a:t>Social problems are very important</a:t>
            </a:r>
          </a:p>
          <a:p>
            <a:pPr lvl="1" eaLnBrk="1" hangingPunct="1"/>
            <a:r>
              <a:rPr lang="en-US" smtClean="0"/>
              <a:t> Effects of all:</a:t>
            </a:r>
          </a:p>
          <a:p>
            <a:pPr lvl="2" eaLnBrk="1" hangingPunct="1"/>
            <a:r>
              <a:rPr lang="en-US" smtClean="0"/>
              <a:t>Binge drinking</a:t>
            </a:r>
          </a:p>
          <a:p>
            <a:pPr lvl="2" eaLnBrk="1" hangingPunct="1"/>
            <a:r>
              <a:rPr lang="en-US" smtClean="0"/>
              <a:t>Inhalants</a:t>
            </a:r>
          </a:p>
          <a:p>
            <a:pPr lvl="2" eaLnBrk="1" hangingPunct="1"/>
            <a:r>
              <a:rPr lang="en-US" smtClean="0"/>
              <a:t>Marijuana</a:t>
            </a:r>
          </a:p>
          <a:p>
            <a:pPr lvl="2" eaLnBrk="1" hangingPunct="1"/>
            <a:r>
              <a:rPr lang="en-US" smtClean="0"/>
              <a:t>Steroids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05800" cy="5897563"/>
          </a:xfrm>
        </p:spPr>
        <p:txBody>
          <a:bodyPr/>
          <a:lstStyle/>
          <a:p>
            <a:pPr eaLnBrk="1" hangingPunct="1"/>
            <a:r>
              <a:rPr lang="en-US" smtClean="0"/>
              <a:t>Short Term and Long term effects of AOD use (cont.)</a:t>
            </a:r>
          </a:p>
          <a:p>
            <a:pPr lvl="1" eaLnBrk="1" hangingPunct="1"/>
            <a:r>
              <a:rPr lang="en-US" smtClean="0"/>
              <a:t>Relationships between AOD use and:</a:t>
            </a:r>
          </a:p>
          <a:p>
            <a:pPr lvl="2" eaLnBrk="1" hangingPunct="1"/>
            <a:r>
              <a:rPr lang="en-US" smtClean="0"/>
              <a:t>Transportation injuries</a:t>
            </a:r>
          </a:p>
          <a:p>
            <a:pPr lvl="2" eaLnBrk="1" hangingPunct="1"/>
            <a:r>
              <a:rPr lang="en-US" smtClean="0"/>
              <a:t>Sexual behavior</a:t>
            </a:r>
          </a:p>
          <a:p>
            <a:pPr lvl="2" eaLnBrk="1" hangingPunct="1"/>
            <a:r>
              <a:rPr lang="en-US" smtClean="0"/>
              <a:t>Violence</a:t>
            </a:r>
          </a:p>
          <a:p>
            <a:pPr lvl="1" eaLnBrk="1" hangingPunct="1"/>
            <a:r>
              <a:rPr lang="en-US" smtClean="0"/>
              <a:t>Benefits you can draw from not using AOD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for High School (cont.)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Positive and Negative Influences on AOD use</a:t>
            </a:r>
          </a:p>
          <a:p>
            <a:pPr lvl="1" eaLnBrk="1" hangingPunct="1"/>
            <a:r>
              <a:rPr lang="en-US" smtClean="0"/>
              <a:t>High school students must see where pressure comes from</a:t>
            </a:r>
          </a:p>
          <a:p>
            <a:pPr lvl="1" eaLnBrk="1" hangingPunct="1"/>
            <a:r>
              <a:rPr lang="en-US" smtClean="0"/>
              <a:t>How to identify positive and negative influences</a:t>
            </a:r>
          </a:p>
          <a:p>
            <a:pPr lvl="1" eaLnBrk="1" hangingPunct="1"/>
            <a:r>
              <a:rPr lang="en-US" smtClean="0"/>
              <a:t>How can you help influence people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7467600" cy="6324600"/>
          </a:xfrm>
        </p:spPr>
        <p:txBody>
          <a:bodyPr/>
          <a:lstStyle/>
          <a:p>
            <a:pPr eaLnBrk="1" hangingPunct="1"/>
            <a:r>
              <a:rPr lang="en-US" sz="2800" smtClean="0"/>
              <a:t>Positive and Negative Influences on AOD use</a:t>
            </a:r>
          </a:p>
          <a:p>
            <a:pPr lvl="1" eaLnBrk="1" hangingPunct="1"/>
            <a:r>
              <a:rPr lang="en-US" sz="2400" smtClean="0"/>
              <a:t>Where you can see the pressures</a:t>
            </a:r>
          </a:p>
          <a:p>
            <a:pPr lvl="1" eaLnBrk="1" hangingPunct="1"/>
            <a:r>
              <a:rPr lang="en-US" sz="2400" smtClean="0"/>
              <a:t>Internal influences</a:t>
            </a:r>
          </a:p>
          <a:p>
            <a:pPr lvl="2" eaLnBrk="1" hangingPunct="1"/>
            <a:r>
              <a:rPr lang="en-US" sz="2000" smtClean="0"/>
              <a:t>Influences inside that could cause someone to use</a:t>
            </a:r>
          </a:p>
          <a:p>
            <a:pPr lvl="1" eaLnBrk="1" hangingPunct="1"/>
            <a:r>
              <a:rPr lang="en-US" sz="2400" smtClean="0"/>
              <a:t>Family influences</a:t>
            </a:r>
          </a:p>
          <a:p>
            <a:pPr lvl="2" eaLnBrk="1" hangingPunct="1"/>
            <a:r>
              <a:rPr lang="en-US" sz="2000" smtClean="0"/>
              <a:t>Problems at home</a:t>
            </a:r>
          </a:p>
          <a:p>
            <a:pPr lvl="2" eaLnBrk="1" hangingPunct="1"/>
            <a:r>
              <a:rPr lang="en-US" sz="2000" smtClean="0"/>
              <a:t>Watching a family member use</a:t>
            </a:r>
          </a:p>
          <a:p>
            <a:pPr lvl="2" eaLnBrk="1" hangingPunct="1"/>
            <a:r>
              <a:rPr lang="en-US" sz="2000" smtClean="0"/>
              <a:t>Not being informed by family</a:t>
            </a:r>
          </a:p>
          <a:p>
            <a:pPr lvl="1" eaLnBrk="1" hangingPunct="1"/>
            <a:r>
              <a:rPr lang="en-US" sz="2400" smtClean="0"/>
              <a:t>Peer influences</a:t>
            </a:r>
          </a:p>
          <a:p>
            <a:pPr lvl="2" eaLnBrk="1" hangingPunct="1"/>
            <a:r>
              <a:rPr lang="en-US" sz="2000" smtClean="0"/>
              <a:t>Friends influencing friends</a:t>
            </a:r>
          </a:p>
          <a:p>
            <a:pPr lvl="2" eaLnBrk="1" hangingPunct="1"/>
            <a:r>
              <a:rPr lang="en-US" sz="2000" smtClean="0"/>
              <a:t>Peer pressure</a:t>
            </a:r>
          </a:p>
          <a:p>
            <a:pPr lvl="1" eaLnBrk="1" hangingPunct="1"/>
            <a:r>
              <a:rPr lang="en-US" sz="2400" smtClean="0"/>
              <a:t>Cultural influences</a:t>
            </a:r>
          </a:p>
          <a:p>
            <a:pPr lvl="2" eaLnBrk="1" hangingPunct="1"/>
            <a:r>
              <a:rPr lang="en-US" sz="2000" smtClean="0"/>
              <a:t>Seeing AOD use in pop culture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for High School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Communicating Healthful Choices about AOD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Need to know how to say no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Say no to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Say no to someone who has been using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to get help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 high school, friends may be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How to deal with pressures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Pressures are everywhere at this age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0" descr="Untitled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990600"/>
            <a:ext cx="6457950" cy="4398963"/>
          </a:xfrm>
        </p:spPr>
      </p:pic>
      <p:sp>
        <p:nvSpPr>
          <p:cNvPr id="32770" name="Text Box 11"/>
          <p:cNvSpPr txBox="1">
            <a:spLocks noChangeArrowheads="1"/>
          </p:cNvSpPr>
          <p:nvPr/>
        </p:nvSpPr>
        <p:spPr bwMode="auto">
          <a:xfrm>
            <a:off x="3581400" y="2667000"/>
            <a:ext cx="219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Overlap of all AOD Content.  High Overlap rate</a:t>
            </a:r>
            <a:endParaRPr lang="en-US" sz="2400">
              <a:latin typeface="Arial" charset="0"/>
            </a:endParaRPr>
          </a:p>
        </p:txBody>
      </p:sp>
      <p:sp>
        <p:nvSpPr>
          <p:cNvPr id="32771" name="Text Box 12"/>
          <p:cNvSpPr txBox="1">
            <a:spLocks noChangeArrowheads="1"/>
          </p:cNvSpPr>
          <p:nvPr/>
        </p:nvSpPr>
        <p:spPr bwMode="auto">
          <a:xfrm>
            <a:off x="5791200" y="3048000"/>
            <a:ext cx="19145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Content for High School</a:t>
            </a:r>
            <a:endParaRPr lang="en-US">
              <a:latin typeface="Arial" charset="0"/>
            </a:endParaRPr>
          </a:p>
        </p:txBody>
      </p:sp>
      <p:sp>
        <p:nvSpPr>
          <p:cNvPr id="32772" name="Text Box 13"/>
          <p:cNvSpPr txBox="1">
            <a:spLocks noChangeArrowheads="1"/>
          </p:cNvSpPr>
          <p:nvPr/>
        </p:nvSpPr>
        <p:spPr bwMode="auto">
          <a:xfrm>
            <a:off x="1524000" y="2895600"/>
            <a:ext cx="1962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Content for Middle School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6870700" cy="1600200"/>
          </a:xfrm>
        </p:spPr>
        <p:txBody>
          <a:bodyPr anchor="ctr"/>
          <a:lstStyle/>
          <a:p>
            <a:pPr eaLnBrk="1" hangingPunct="1"/>
            <a:r>
              <a:rPr lang="en-US" smtClean="0"/>
              <a:t>Need for AOD in curriculum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7696200" cy="3657600"/>
          </a:xfrm>
        </p:spPr>
        <p:txBody>
          <a:bodyPr/>
          <a:lstStyle/>
          <a:p>
            <a:pPr eaLnBrk="1" hangingPunct="1"/>
            <a:r>
              <a:rPr lang="en-US" sz="2800" smtClean="0"/>
              <a:t>At this age, students are introduced to Alcohol and Other drugs</a:t>
            </a:r>
          </a:p>
          <a:p>
            <a:pPr eaLnBrk="1" hangingPunct="1"/>
            <a:r>
              <a:rPr lang="en-US" sz="2800" smtClean="0"/>
              <a:t>Very critical age for students to make decisions</a:t>
            </a:r>
          </a:p>
          <a:p>
            <a:pPr eaLnBrk="1" hangingPunct="1"/>
            <a:r>
              <a:rPr lang="en-US" sz="2800" smtClean="0"/>
              <a:t>We need to give them the tools to make good decisions</a:t>
            </a:r>
          </a:p>
          <a:p>
            <a:pPr eaLnBrk="1" hangingPunct="1"/>
            <a:r>
              <a:rPr lang="en-US" sz="2800" smtClean="0"/>
              <a:t>Students may not have the knowledge base in AOD to make a educated decision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Instructional Strategies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“Line it Up”</a:t>
            </a:r>
          </a:p>
          <a:p>
            <a:pPr eaLnBrk="1" hangingPunct="1"/>
            <a:r>
              <a:rPr lang="en-US" smtClean="0"/>
              <a:t>“What’s in the News”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  <a:p>
            <a:pPr lvl="1" eaLnBrk="1" hangingPunct="1"/>
            <a:r>
              <a:rPr lang="en-US" smtClean="0"/>
              <a:t>Line it up is an activity which teaches students procedures and events through sequences</a:t>
            </a:r>
          </a:p>
          <a:p>
            <a:pPr lvl="1" eaLnBrk="1" hangingPunct="1"/>
            <a:r>
              <a:rPr lang="en-US" smtClean="0"/>
              <a:t>Has students use critical thinking, communication, and teamwork to put the cards in the proper progression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it used?</a:t>
            </a:r>
          </a:p>
          <a:p>
            <a:pPr lvl="1" eaLnBrk="1" hangingPunct="1"/>
            <a:r>
              <a:rPr lang="en-US" smtClean="0"/>
              <a:t>Students will be given cards</a:t>
            </a:r>
          </a:p>
          <a:p>
            <a:pPr lvl="1" eaLnBrk="1" hangingPunct="1"/>
            <a:r>
              <a:rPr lang="en-US" smtClean="0"/>
              <a:t>They will work together to put themselves into the proper order</a:t>
            </a:r>
          </a:p>
          <a:p>
            <a:pPr lvl="1" eaLnBrk="1" hangingPunct="1"/>
            <a:r>
              <a:rPr lang="en-US" smtClean="0"/>
              <a:t>It can be used as a cooperative activity or as a competitive activity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Has the students look at all the steps that are included in a task to put them in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Works on the students ability to communicate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Puts information in an organized order to help students learn the information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Cannot be used to describe all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Although all students are involved does not mean all students are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Possibility of one student taking over and doing the whole activity while other students just follow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Math class – teaching order of operations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Each card has a different step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/>
              <a:t>Parenthesis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/>
              <a:t>Exponents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/>
              <a:t>Multiplication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smtClean="0"/>
              <a:t>Etc.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Each student will receive a different card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Students will work together to get in the right order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This example could be used before getting into solving problems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 and Management:</a:t>
            </a:r>
          </a:p>
          <a:p>
            <a:pPr lvl="1" eaLnBrk="1" hangingPunct="1"/>
            <a:r>
              <a:rPr lang="en-US" smtClean="0"/>
              <a:t>Line it Up is simple; you need:</a:t>
            </a:r>
          </a:p>
          <a:p>
            <a:pPr lvl="2" eaLnBrk="1" hangingPunct="1"/>
            <a:r>
              <a:rPr lang="en-US" smtClean="0"/>
              <a:t>Cards</a:t>
            </a:r>
          </a:p>
          <a:p>
            <a:pPr lvl="2" eaLnBrk="1" hangingPunct="1"/>
            <a:r>
              <a:rPr lang="en-US" smtClean="0"/>
              <a:t>Markers</a:t>
            </a:r>
          </a:p>
          <a:p>
            <a:pPr lvl="1" eaLnBrk="1" hangingPunct="1"/>
            <a:r>
              <a:rPr lang="en-US" smtClean="0"/>
              <a:t>With these materials you can make a Line it Up activity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example, you will be:</a:t>
            </a:r>
          </a:p>
          <a:p>
            <a:pPr lvl="1" eaLnBrk="1" hangingPunct="1"/>
            <a:r>
              <a:rPr lang="en-US" smtClean="0"/>
              <a:t>Each assigned a card</a:t>
            </a:r>
          </a:p>
          <a:p>
            <a:pPr lvl="1" eaLnBrk="1" hangingPunct="1"/>
            <a:r>
              <a:rPr lang="en-US" smtClean="0"/>
              <a:t>You must:</a:t>
            </a:r>
          </a:p>
          <a:p>
            <a:pPr lvl="2" eaLnBrk="1" hangingPunct="1"/>
            <a:r>
              <a:rPr lang="en-US" smtClean="0"/>
              <a:t>Place yourself into the proper group</a:t>
            </a:r>
          </a:p>
          <a:p>
            <a:pPr lvl="2" eaLnBrk="1" hangingPunct="1"/>
            <a:r>
              <a:rPr lang="en-US" smtClean="0"/>
              <a:t>Place yourself into the proper sequence</a:t>
            </a:r>
          </a:p>
          <a:p>
            <a:pPr lvl="1" eaLnBrk="1" hangingPunct="1"/>
            <a:r>
              <a:rPr lang="en-US" smtClean="0"/>
              <a:t>Work as an entire class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groups are-</a:t>
            </a:r>
          </a:p>
          <a:p>
            <a:pPr lvl="1" eaLnBrk="1" hangingPunct="1"/>
            <a:r>
              <a:rPr lang="en-US" smtClean="0"/>
              <a:t>Prescription drugs</a:t>
            </a:r>
          </a:p>
          <a:p>
            <a:pPr lvl="1" eaLnBrk="1" hangingPunct="1"/>
            <a:r>
              <a:rPr lang="en-US" smtClean="0"/>
              <a:t>OTC drugs</a:t>
            </a:r>
          </a:p>
          <a:p>
            <a:pPr eaLnBrk="1" hangingPunct="1"/>
            <a:r>
              <a:rPr lang="en-US" smtClean="0"/>
              <a:t>Place yourself in the group</a:t>
            </a:r>
          </a:p>
          <a:p>
            <a:pPr eaLnBrk="1" hangingPunct="1"/>
            <a:r>
              <a:rPr lang="en-US" smtClean="0"/>
              <a:t>Put yourselves in order of how to take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for Prescription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1. Talk to the Pharmacist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2. Read the label (reads your name and proper medication)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3. Open the bottle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4. Check with pharmacist that the medication looks correct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5. Be sure to tell your pharmacist any other meds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6. Ask if there are any side 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7. Take the proper dose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8. Finish the dose or dispose of properly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Areas: Middle School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term and long term benefits and risks of medicinal drugs</a:t>
            </a:r>
          </a:p>
          <a:p>
            <a:pPr lvl="1" eaLnBrk="1" hangingPunct="1"/>
            <a:r>
              <a:rPr lang="en-US" smtClean="0"/>
              <a:t>This will inform the students on:</a:t>
            </a:r>
          </a:p>
          <a:p>
            <a:pPr lvl="2" eaLnBrk="1" hangingPunct="1"/>
            <a:r>
              <a:rPr lang="en-US" smtClean="0"/>
              <a:t>Risks of becoming addicted</a:t>
            </a:r>
          </a:p>
          <a:p>
            <a:pPr lvl="2" eaLnBrk="1" hangingPunct="1"/>
            <a:r>
              <a:rPr lang="en-US" smtClean="0"/>
              <a:t>Physical and social effects on a medicinal drug user</a:t>
            </a:r>
          </a:p>
          <a:p>
            <a:pPr lvl="2" eaLnBrk="1" hangingPunct="1"/>
            <a:r>
              <a:rPr lang="en-US" smtClean="0"/>
              <a:t>In both middle and high school, teach the students the importance of following prescription instructions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for OTC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1. Speak to your pharmacist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2. Read the label carefully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3. Check the warnings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4. Scan all of the ingredients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5. Know the dosage and how to take 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6. Be sure the package was not tampered with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7. Take the correct dosage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8. Store correctly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 it Up Activity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you think the activity was effective?</a:t>
            </a:r>
          </a:p>
          <a:p>
            <a:pPr eaLnBrk="1" hangingPunct="1"/>
            <a:r>
              <a:rPr lang="en-US" smtClean="0"/>
              <a:t>Do you feel you have learned more about the topic through this activity?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  <a:p>
            <a:pPr lvl="1" eaLnBrk="1" hangingPunct="1"/>
            <a:r>
              <a:rPr lang="en-US" smtClean="0"/>
              <a:t>This links the curriculum to the world around your students</a:t>
            </a:r>
          </a:p>
          <a:p>
            <a:pPr lvl="1" eaLnBrk="1" hangingPunct="1"/>
            <a:r>
              <a:rPr lang="en-US" smtClean="0"/>
              <a:t>Links the content to the students world so the students can see how the content effects people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it used?</a:t>
            </a:r>
          </a:p>
          <a:p>
            <a:pPr lvl="1" eaLnBrk="1" hangingPunct="1"/>
            <a:r>
              <a:rPr lang="en-US" smtClean="0"/>
              <a:t>It can be used in many different ways</a:t>
            </a:r>
          </a:p>
          <a:p>
            <a:pPr lvl="1" eaLnBrk="1" hangingPunct="1"/>
            <a:r>
              <a:rPr lang="en-US" smtClean="0"/>
              <a:t>Take articles related to the content from:</a:t>
            </a:r>
          </a:p>
          <a:p>
            <a:pPr lvl="2" eaLnBrk="1" hangingPunct="1"/>
            <a:r>
              <a:rPr lang="en-US" smtClean="0"/>
              <a:t>Newspaper</a:t>
            </a:r>
          </a:p>
          <a:p>
            <a:pPr lvl="2" eaLnBrk="1" hangingPunct="1"/>
            <a:r>
              <a:rPr lang="en-US" smtClean="0"/>
              <a:t>Internet</a:t>
            </a:r>
          </a:p>
          <a:p>
            <a:pPr lvl="1" eaLnBrk="1" hangingPunct="1"/>
            <a:r>
              <a:rPr lang="en-US" smtClean="0"/>
              <a:t>Have the students watch a news report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it used? (cont.)</a:t>
            </a:r>
          </a:p>
          <a:p>
            <a:pPr lvl="1" eaLnBrk="1" hangingPunct="1"/>
            <a:r>
              <a:rPr lang="en-US" smtClean="0"/>
              <a:t>Taking the current events that you use, make the students fill out a worksheet or a template.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Links the outside world to the content so the students see the content outside the classroom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Causes the students to research the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Puts the content closer to the students then just telling them and makes it more relatable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</a:t>
            </a:r>
          </a:p>
          <a:p>
            <a:pPr lvl="1" eaLnBrk="1" hangingPunct="1"/>
            <a:r>
              <a:rPr lang="en-US" smtClean="0"/>
              <a:t>Validity of all material used</a:t>
            </a:r>
          </a:p>
          <a:p>
            <a:pPr lvl="1" eaLnBrk="1" hangingPunct="1"/>
            <a:r>
              <a:rPr lang="en-US" smtClean="0"/>
              <a:t>Sensitivity of students to material</a:t>
            </a:r>
          </a:p>
          <a:p>
            <a:pPr lvl="1" eaLnBrk="1" hangingPunct="1"/>
            <a:r>
              <a:rPr lang="en-US" smtClean="0"/>
              <a:t>Students understanding of the material used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Health class: 6</a:t>
            </a:r>
            <a:r>
              <a:rPr lang="en-US" baseline="30000" smtClean="0"/>
              <a:t>th</a:t>
            </a:r>
            <a:r>
              <a:rPr lang="en-US" smtClean="0"/>
              <a:t> grade; unhealthy behaviors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find a video clip about obesity in today's childhood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Have the students get into groups and answer questions on a worksheet about the video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Materials and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materials can go into this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can use: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Video clips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Newspaper articles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Internet articles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can assess the students using: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Worksheet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the News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Using the news article from:</a:t>
            </a:r>
          </a:p>
          <a:p>
            <a:r>
              <a:rPr lang="en-US" smtClean="0">
                <a:hlinkClick r:id="rId2"/>
              </a:rPr>
              <a:t>http://www.thereporteronline.com/articles/2009/08/24/news/srv0000006024187.txt?viewmode=fullstory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for Middle (cont.)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Term and Long term effects</a:t>
            </a:r>
          </a:p>
          <a:p>
            <a:pPr lvl="1" eaLnBrk="1" hangingPunct="1"/>
            <a:r>
              <a:rPr lang="en-US" smtClean="0"/>
              <a:t>Focus more on short term effects but include some long term</a:t>
            </a:r>
          </a:p>
          <a:p>
            <a:pPr lvl="1" eaLnBrk="1" hangingPunct="1"/>
            <a:r>
              <a:rPr lang="en-US" smtClean="0"/>
              <a:t>Most middle school children care more about the present</a:t>
            </a:r>
          </a:p>
          <a:p>
            <a:pPr lvl="1" eaLnBrk="1" hangingPunct="1"/>
            <a:r>
              <a:rPr lang="en-US" smtClean="0"/>
              <a:t>They want to know how a decision will affect them now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 Activity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example:</a:t>
            </a:r>
          </a:p>
          <a:p>
            <a:pPr lvl="1" eaLnBrk="1" hangingPunct="1"/>
            <a:r>
              <a:rPr lang="en-US" smtClean="0"/>
              <a:t>Each student will get an article</a:t>
            </a:r>
          </a:p>
          <a:p>
            <a:pPr lvl="1" eaLnBrk="1" hangingPunct="1"/>
            <a:r>
              <a:rPr lang="en-US" smtClean="0"/>
              <a:t>Every student will read the article</a:t>
            </a:r>
          </a:p>
          <a:p>
            <a:pPr lvl="1" eaLnBrk="1" hangingPunct="1"/>
            <a:r>
              <a:rPr lang="en-US" smtClean="0"/>
              <a:t>Each student will receive a worksheet</a:t>
            </a:r>
          </a:p>
          <a:p>
            <a:pPr lvl="1" eaLnBrk="1" hangingPunct="1"/>
            <a:r>
              <a:rPr lang="en-US" smtClean="0"/>
              <a:t>All students will answer the questions</a:t>
            </a:r>
          </a:p>
          <a:p>
            <a:pPr lvl="1" eaLnBrk="1" hangingPunct="1"/>
            <a:r>
              <a:rPr lang="en-US" smtClean="0"/>
              <a:t>Students will get into small groups and compare answers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News Activity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did you feel answering the questions?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you feel that students should deal more with content or their affective feelings?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you think you should use articles with more content or with a message behind them?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67000"/>
            <a:ext cx="6870700" cy="1600200"/>
          </a:xfrm>
        </p:spPr>
        <p:txBody>
          <a:bodyPr/>
          <a:lstStyle/>
          <a:p>
            <a:pPr eaLnBrk="1" hangingPunct="1"/>
            <a:r>
              <a:rPr lang="en-US" sz="8800" smtClean="0"/>
              <a:t>Assessment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eaLnBrk="1" hangingPunct="1"/>
            <a:r>
              <a:rPr lang="en-US" smtClean="0"/>
              <a:t>Short term and Long term effects (cont.)</a:t>
            </a:r>
          </a:p>
          <a:p>
            <a:pPr lvl="1" eaLnBrk="1" hangingPunct="1"/>
            <a:r>
              <a:rPr lang="en-US" sz="3200" smtClean="0"/>
              <a:t>Curriculum includes</a:t>
            </a:r>
            <a:r>
              <a:rPr lang="en-US" smtClean="0"/>
              <a:t>:</a:t>
            </a:r>
          </a:p>
          <a:p>
            <a:pPr lvl="2" eaLnBrk="1" hangingPunct="1"/>
            <a:r>
              <a:rPr lang="en-US" sz="2800" smtClean="0"/>
              <a:t>Signs and behaviors of AOD use</a:t>
            </a:r>
          </a:p>
          <a:p>
            <a:pPr lvl="2" eaLnBrk="1" hangingPunct="1"/>
            <a:r>
              <a:rPr lang="en-US" sz="2800" smtClean="0"/>
              <a:t>Physical, social, and emotional effects</a:t>
            </a:r>
          </a:p>
          <a:p>
            <a:pPr lvl="2" eaLnBrk="1" hangingPunct="1"/>
            <a:r>
              <a:rPr lang="en-US" sz="2800" smtClean="0"/>
              <a:t>Effects of the various drugs (marijuana, inhalants, alcohol)</a:t>
            </a:r>
          </a:p>
          <a:p>
            <a:pPr lvl="2" eaLnBrk="1" hangingPunct="1"/>
            <a:r>
              <a:rPr lang="en-US" sz="2800" smtClean="0"/>
              <a:t>The relationship between using drugs and injuries</a:t>
            </a:r>
          </a:p>
          <a:p>
            <a:pPr lvl="2" eaLnBrk="1" hangingPunct="1"/>
            <a:r>
              <a:rPr lang="en-US" sz="2800" smtClean="0"/>
              <a:t>The relationship between using drugs and irresponsible sexual behavior (maybe link to sexual education unit)</a:t>
            </a:r>
          </a:p>
          <a:p>
            <a:pPr lvl="2" eaLnBrk="1" hangingPunct="1"/>
            <a:r>
              <a:rPr lang="en-US" sz="2800" smtClean="0"/>
              <a:t>Benefits of not using drugs at all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for Middle (cont.)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Positive and Negative influences</a:t>
            </a:r>
          </a:p>
          <a:p>
            <a:pPr lvl="1" eaLnBrk="1" hangingPunct="1"/>
            <a:r>
              <a:rPr lang="en-US" smtClean="0"/>
              <a:t>Students need to know where the pressure to use comes from</a:t>
            </a:r>
          </a:p>
          <a:p>
            <a:pPr lvl="1" eaLnBrk="1" hangingPunct="1"/>
            <a:r>
              <a:rPr lang="en-US" smtClean="0"/>
              <a:t>Students will need to know where they will find positive influences</a:t>
            </a:r>
          </a:p>
          <a:p>
            <a:pPr lvl="1" eaLnBrk="1" hangingPunct="1"/>
            <a:r>
              <a:rPr lang="en-US" smtClean="0"/>
              <a:t>Students must learn what influences to stay away from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4294967295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eaLnBrk="1" hangingPunct="1"/>
            <a:r>
              <a:rPr lang="en-US" smtClean="0"/>
              <a:t>Positive and Negative Influences</a:t>
            </a:r>
          </a:p>
          <a:p>
            <a:pPr lvl="1" eaLnBrk="1" hangingPunct="1"/>
            <a:r>
              <a:rPr lang="en-US" smtClean="0"/>
              <a:t>Content includes:</a:t>
            </a:r>
          </a:p>
          <a:p>
            <a:pPr lvl="2" eaLnBrk="1" hangingPunct="1"/>
            <a:r>
              <a:rPr lang="en-US" smtClean="0"/>
              <a:t>All the pressures students will come across to use</a:t>
            </a:r>
          </a:p>
          <a:p>
            <a:pPr lvl="2" eaLnBrk="1" hangingPunct="1"/>
            <a:r>
              <a:rPr lang="en-US" smtClean="0"/>
              <a:t>All the external influences they will experience</a:t>
            </a:r>
          </a:p>
          <a:p>
            <a:pPr lvl="3" eaLnBrk="1" hangingPunct="1"/>
            <a:r>
              <a:rPr lang="en-US" smtClean="0"/>
              <a:t>Family</a:t>
            </a:r>
          </a:p>
          <a:p>
            <a:pPr lvl="3" eaLnBrk="1" hangingPunct="1"/>
            <a:r>
              <a:rPr lang="en-US" smtClean="0"/>
              <a:t>Peer</a:t>
            </a:r>
          </a:p>
          <a:p>
            <a:pPr lvl="3" eaLnBrk="1" hangingPunct="1"/>
            <a:r>
              <a:rPr lang="en-US" smtClean="0"/>
              <a:t>Cultural (television, internet etc.)</a:t>
            </a:r>
          </a:p>
          <a:p>
            <a:pPr lvl="2" eaLnBrk="1" hangingPunct="1"/>
            <a:r>
              <a:rPr lang="en-US" smtClean="0"/>
              <a:t>Your own internal influence</a:t>
            </a:r>
          </a:p>
          <a:p>
            <a:pPr lvl="3" eaLnBrk="1" hangingPunct="1"/>
            <a:r>
              <a:rPr lang="en-US" smtClean="0"/>
              <a:t>Morals</a:t>
            </a:r>
          </a:p>
          <a:p>
            <a:pPr lvl="2" eaLnBrk="1" hangingPunct="1"/>
            <a:r>
              <a:rPr lang="en-US" smtClean="0"/>
              <a:t>Legal issues if you do get caught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Content for Middle (cont.)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Communicating healthful choices</a:t>
            </a:r>
          </a:p>
          <a:p>
            <a:pPr lvl="1" eaLnBrk="1" hangingPunct="1"/>
            <a:r>
              <a:rPr lang="en-US" smtClean="0"/>
              <a:t>Students are very influenced by peers</a:t>
            </a:r>
          </a:p>
          <a:p>
            <a:pPr lvl="1" eaLnBrk="1" hangingPunct="1"/>
            <a:r>
              <a:rPr lang="en-US" smtClean="0"/>
              <a:t>Students can help their peers get help</a:t>
            </a:r>
          </a:p>
          <a:p>
            <a:pPr lvl="1" eaLnBrk="1" hangingPunct="1"/>
            <a:r>
              <a:rPr lang="en-US" smtClean="0"/>
              <a:t>Peers can be the deciding factor between staying clean or falling in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8600"/>
            <a:ext cx="7696200" cy="2819400"/>
          </a:xfrm>
        </p:spPr>
        <p:txBody>
          <a:bodyPr/>
          <a:lstStyle/>
          <a:p>
            <a:pPr eaLnBrk="1" hangingPunct="1"/>
            <a:r>
              <a:rPr lang="en-US" smtClean="0"/>
              <a:t>Communicating Healthful Choices</a:t>
            </a:r>
          </a:p>
          <a:p>
            <a:pPr lvl="1" eaLnBrk="1" hangingPunct="1"/>
            <a:r>
              <a:rPr lang="en-US" smtClean="0"/>
              <a:t>Content will focus on:</a:t>
            </a:r>
          </a:p>
          <a:p>
            <a:pPr lvl="2" eaLnBrk="1" hangingPunct="1"/>
            <a:r>
              <a:rPr lang="en-US" smtClean="0"/>
              <a:t>How to get help if you need it</a:t>
            </a:r>
          </a:p>
          <a:p>
            <a:pPr lvl="2" eaLnBrk="1" hangingPunct="1"/>
            <a:r>
              <a:rPr lang="en-US" smtClean="0"/>
              <a:t>How to get a friend help if they need it</a:t>
            </a:r>
          </a:p>
          <a:p>
            <a:pPr lvl="2" eaLnBrk="1" hangingPunct="1"/>
            <a:r>
              <a:rPr lang="en-US" smtClean="0"/>
              <a:t>How to talk to a friend or who to talk to if you need someone to talk to a friend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468</TotalTime>
  <Words>1592</Words>
  <Application>Microsoft Office PowerPoint</Application>
  <PresentationFormat>On-screen Show (4:3)</PresentationFormat>
  <Paragraphs>248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Crayons</vt:lpstr>
      <vt:lpstr>Alcohol and Other Drugs: Content and Instructional Strategies for Middle and High School</vt:lpstr>
      <vt:lpstr>Need for AOD in curriculum</vt:lpstr>
      <vt:lpstr>Content Areas: Middle School</vt:lpstr>
      <vt:lpstr>Content for Middle (cont.)</vt:lpstr>
      <vt:lpstr>PowerPoint Presentation</vt:lpstr>
      <vt:lpstr>Content for Middle (cont.)</vt:lpstr>
      <vt:lpstr>PowerPoint Presentation</vt:lpstr>
      <vt:lpstr>Content for Middle (cont.)</vt:lpstr>
      <vt:lpstr>PowerPoint Presentation</vt:lpstr>
      <vt:lpstr>Content Areas: High School</vt:lpstr>
      <vt:lpstr>Content for High School</vt:lpstr>
      <vt:lpstr>PowerPoint Presentation</vt:lpstr>
      <vt:lpstr>Content for High School (cont.)</vt:lpstr>
      <vt:lpstr>PowerPoint Presentation</vt:lpstr>
      <vt:lpstr>PowerPoint Presentation</vt:lpstr>
      <vt:lpstr>Content for High School (cont.)</vt:lpstr>
      <vt:lpstr>PowerPoint Presentation</vt:lpstr>
      <vt:lpstr>Content for High School (cont.)</vt:lpstr>
      <vt:lpstr>PowerPoint Presentation</vt:lpstr>
      <vt:lpstr>Instructional Strategies</vt:lpstr>
      <vt:lpstr>Line it Up</vt:lpstr>
      <vt:lpstr>Line it Up</vt:lpstr>
      <vt:lpstr>Line it Up</vt:lpstr>
      <vt:lpstr>Line it Up</vt:lpstr>
      <vt:lpstr>Line it Up</vt:lpstr>
      <vt:lpstr>Line it Up</vt:lpstr>
      <vt:lpstr>Line it up</vt:lpstr>
      <vt:lpstr>Line it Up</vt:lpstr>
      <vt:lpstr>Steps for Prescription</vt:lpstr>
      <vt:lpstr>Steps for OTC</vt:lpstr>
      <vt:lpstr>Line it Up Activity</vt:lpstr>
      <vt:lpstr>What’s in the News</vt:lpstr>
      <vt:lpstr>What’s in the News</vt:lpstr>
      <vt:lpstr>What’s in the News</vt:lpstr>
      <vt:lpstr>What’s in the News</vt:lpstr>
      <vt:lpstr>What’s in the News</vt:lpstr>
      <vt:lpstr>What’s in the News</vt:lpstr>
      <vt:lpstr>What’s in the News</vt:lpstr>
      <vt:lpstr>What’s in the News</vt:lpstr>
      <vt:lpstr>What’s in the News Activity</vt:lpstr>
      <vt:lpstr>What’s in the News Activity</vt:lpstr>
      <vt:lpstr>Assessment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Other Drugs: Content and Instructional Strategies for Middle and High School</dc:title>
  <dc:creator>Robert Keith Tomlinson</dc:creator>
  <cp:lastModifiedBy>Eric P Halahan</cp:lastModifiedBy>
  <cp:revision>48</cp:revision>
  <dcterms:created xsi:type="dcterms:W3CDTF">2011-03-15T12:11:18Z</dcterms:created>
  <dcterms:modified xsi:type="dcterms:W3CDTF">2011-05-02T01:26:12Z</dcterms:modified>
</cp:coreProperties>
</file>